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Canva Sans" charset="1" panose="020B0503030501040103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20842" y="399448"/>
            <a:ext cx="7991432" cy="2089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Mesopotamia: Land between the rivers (Tigris and Euphrates)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9399702" y="228186"/>
            <a:ext cx="8002740" cy="2089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Irrigation: Ditch</a:t>
            </a: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es built to bring water to crops during dry times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463727" y="2241136"/>
            <a:ext cx="7725197" cy="2794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Cuneiform: Sumerian writing system using wedge-shaped marks on clay tablets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8856887" y="2058602"/>
            <a:ext cx="8402413" cy="3498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Ziggurat: Huge, layered temple in the center of each Sumerian city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6" id="6"/>
          <p:cNvSpPr txBox="true"/>
          <p:nvPr/>
        </p:nvSpPr>
        <p:spPr>
          <a:xfrm rot="0">
            <a:off x="0" y="4433390"/>
            <a:ext cx="7804133" cy="3498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Barter System: Trading goods directly for other goods without using money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620842" y="7140575"/>
            <a:ext cx="6882225" cy="3498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Levees: Barriers built to stop floods and control rivers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9144000" y="4628557"/>
            <a:ext cx="7314426" cy="3498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Stylus: Tool used to press wedge-shaped marks into clay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9953207" y="7493000"/>
            <a:ext cx="6565282" cy="2794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</a:p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Empire: A large area ruled by one leader</a:t>
            </a:r>
          </a:p>
          <a:p>
            <a:pPr algn="ctr">
              <a:lnSpc>
                <a:spcPts val="559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73927" y="914400"/>
            <a:ext cx="13246846" cy="66413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790"/>
              </a:lnSpc>
              <a:spcBef>
                <a:spcPct val="0"/>
              </a:spcBef>
            </a:pPr>
            <a:r>
              <a:rPr lang="en-US" sz="6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Important People</a:t>
            </a:r>
          </a:p>
          <a:p>
            <a:pPr algn="l">
              <a:lnSpc>
                <a:spcPts val="8790"/>
              </a:lnSpc>
              <a:spcBef>
                <a:spcPct val="0"/>
              </a:spcBef>
            </a:pPr>
          </a:p>
          <a:p>
            <a:pPr algn="l">
              <a:lnSpc>
                <a:spcPts val="8790"/>
              </a:lnSpc>
              <a:spcBef>
                <a:spcPct val="0"/>
              </a:spcBef>
            </a:pPr>
            <a:r>
              <a:rPr lang="en-US" sz="6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Sargon the Great</a:t>
            </a:r>
          </a:p>
          <a:p>
            <a:pPr algn="l" marL="1355562" indent="-677781" lvl="1">
              <a:lnSpc>
                <a:spcPts val="8790"/>
              </a:lnSpc>
              <a:buFont typeface="Arial"/>
              <a:buChar char="•"/>
            </a:pPr>
            <a:r>
              <a:rPr lang="en-US" sz="6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Powerful king who ruled Akkad around 2300 BC, created the Akkadian Empire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15101" y="1308175"/>
            <a:ext cx="15116516" cy="65956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84"/>
              </a:lnSpc>
              <a:spcBef>
                <a:spcPct val="0"/>
              </a:spcBef>
            </a:pPr>
            <a:r>
              <a:rPr lang="en-US" sz="470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Geography &amp; Environment</a:t>
            </a:r>
          </a:p>
          <a:p>
            <a:pPr algn="l">
              <a:lnSpc>
                <a:spcPts val="6584"/>
              </a:lnSpc>
              <a:spcBef>
                <a:spcPct val="0"/>
              </a:spcBef>
            </a:pPr>
          </a:p>
          <a:p>
            <a:pPr algn="l" marL="1015498" indent="-507749" lvl="1">
              <a:lnSpc>
                <a:spcPts val="6584"/>
              </a:lnSpc>
              <a:buFont typeface="Arial"/>
              <a:buChar char="•"/>
            </a:pPr>
            <a:r>
              <a:rPr lang="en-US" sz="470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Mesopotamia means "land between the rivers"</a:t>
            </a:r>
          </a:p>
          <a:p>
            <a:pPr algn="l" marL="1015498" indent="-507749" lvl="1">
              <a:lnSpc>
                <a:spcPts val="6584"/>
              </a:lnSpc>
              <a:buFont typeface="Arial"/>
              <a:buChar char="•"/>
            </a:pPr>
            <a:r>
              <a:rPr lang="en-US" sz="470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Located between the Tigris and Euphrates rivers</a:t>
            </a:r>
          </a:p>
          <a:p>
            <a:pPr algn="l" marL="1015498" indent="-507749" lvl="1">
              <a:lnSpc>
                <a:spcPts val="6584"/>
              </a:lnSpc>
              <a:buFont typeface="Arial"/>
              <a:buChar char="•"/>
            </a:pPr>
            <a:r>
              <a:rPr lang="en-US" sz="470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Rivers flooded each year and left behind rich, fertile soil</a:t>
            </a:r>
          </a:p>
          <a:p>
            <a:pPr algn="l" marL="1015498" indent="-507749" lvl="1">
              <a:lnSpc>
                <a:spcPts val="6584"/>
              </a:lnSpc>
              <a:buFont typeface="Arial"/>
              <a:buChar char="•"/>
            </a:pPr>
            <a:r>
              <a:rPr lang="en-US" sz="470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Sumerians built levees to stop floods and irrigation ditches for dry times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55115" y="1232176"/>
            <a:ext cx="16104185" cy="7213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158"/>
              </a:lnSpc>
              <a:spcBef>
                <a:spcPct val="0"/>
              </a:spcBef>
            </a:pPr>
            <a:r>
              <a:rPr lang="en-US" sz="511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Sumerian Inventions</a:t>
            </a:r>
          </a:p>
          <a:p>
            <a:pPr algn="l">
              <a:lnSpc>
                <a:spcPts val="7158"/>
              </a:lnSpc>
              <a:spcBef>
                <a:spcPct val="0"/>
              </a:spcBef>
            </a:pPr>
          </a:p>
          <a:p>
            <a:pPr algn="l" marL="1103954" indent="-551977" lvl="1">
              <a:lnSpc>
                <a:spcPts val="7158"/>
              </a:lnSpc>
              <a:buFont typeface="Arial"/>
              <a:buChar char="•"/>
            </a:pPr>
            <a:r>
              <a:rPr lang="en-US" sz="511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The Wheel: Made transportation easier</a:t>
            </a:r>
          </a:p>
          <a:p>
            <a:pPr algn="l">
              <a:lnSpc>
                <a:spcPts val="7158"/>
              </a:lnSpc>
            </a:pPr>
          </a:p>
          <a:p>
            <a:pPr algn="l" marL="1103954" indent="-551977" lvl="1">
              <a:lnSpc>
                <a:spcPts val="7158"/>
              </a:lnSpc>
              <a:buFont typeface="Arial"/>
              <a:buChar char="•"/>
            </a:pPr>
            <a:r>
              <a:rPr lang="en-US" sz="511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The Plow: Helped farmers farm faster</a:t>
            </a:r>
          </a:p>
          <a:p>
            <a:pPr algn="l">
              <a:lnSpc>
                <a:spcPts val="7158"/>
              </a:lnSpc>
            </a:pPr>
          </a:p>
          <a:p>
            <a:pPr algn="l" marL="1103954" indent="-551977" lvl="1">
              <a:lnSpc>
                <a:spcPts val="7158"/>
              </a:lnSpc>
              <a:buFont typeface="Arial"/>
              <a:buChar char="•"/>
            </a:pPr>
            <a:r>
              <a:rPr lang="en-US" sz="511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Cuneiform Writing: Used wedge-shaped marks on clay tablets with a stylus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34441" y="942975"/>
            <a:ext cx="14257137" cy="7854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18"/>
              </a:lnSpc>
              <a:spcBef>
                <a:spcPct val="0"/>
              </a:spcBef>
            </a:pPr>
            <a:r>
              <a:rPr lang="en-US" sz="408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Sumerian Society the Social Hierarchy</a:t>
            </a:r>
          </a:p>
          <a:p>
            <a:pPr algn="l">
              <a:lnSpc>
                <a:spcPts val="5718"/>
              </a:lnSpc>
              <a:spcBef>
                <a:spcPct val="0"/>
              </a:spcBef>
            </a:pPr>
          </a:p>
          <a:p>
            <a:pPr algn="l" marL="881928" indent="-440964" lvl="1">
              <a:lnSpc>
                <a:spcPts val="5718"/>
              </a:lnSpc>
              <a:buFont typeface="Arial"/>
              <a:buChar char="•"/>
            </a:pPr>
            <a:r>
              <a:rPr lang="en-US" sz="408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Kings and Queens: Ruled the cities (top of society)</a:t>
            </a:r>
          </a:p>
          <a:p>
            <a:pPr algn="l">
              <a:lnSpc>
                <a:spcPts val="5718"/>
              </a:lnSpc>
            </a:pPr>
          </a:p>
          <a:p>
            <a:pPr algn="l" marL="881928" indent="-440964" lvl="1">
              <a:lnSpc>
                <a:spcPts val="5718"/>
              </a:lnSpc>
              <a:buFont typeface="Arial"/>
              <a:buChar char="•"/>
            </a:pPr>
            <a:r>
              <a:rPr lang="en-US" sz="408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Priests: Managed religious temples and rituals</a:t>
            </a:r>
          </a:p>
          <a:p>
            <a:pPr algn="l">
              <a:lnSpc>
                <a:spcPts val="5718"/>
              </a:lnSpc>
            </a:pPr>
          </a:p>
          <a:p>
            <a:pPr algn="l" marL="881928" indent="-440964" lvl="1">
              <a:lnSpc>
                <a:spcPts val="5718"/>
              </a:lnSpc>
              <a:buFont typeface="Arial"/>
              <a:buChar char="•"/>
            </a:pPr>
            <a:r>
              <a:rPr lang="en-US" sz="408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Workers and Farmers: The majority - farmers grew food, workers crafted tools and pottery</a:t>
            </a:r>
          </a:p>
          <a:p>
            <a:pPr algn="l">
              <a:lnSpc>
                <a:spcPts val="5718"/>
              </a:lnSpc>
            </a:pPr>
          </a:p>
          <a:p>
            <a:pPr algn="l" marL="881928" indent="-440964" lvl="1">
              <a:lnSpc>
                <a:spcPts val="5718"/>
              </a:lnSpc>
              <a:buFont typeface="Arial"/>
              <a:buChar char="•"/>
            </a:pPr>
            <a:r>
              <a:rPr lang="en-US" sz="408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Slaves: Had little or no personal freedom, worked in homes or fields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00605" y="704748"/>
            <a:ext cx="13752809" cy="85535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40"/>
              </a:lnSpc>
              <a:spcBef>
                <a:spcPct val="0"/>
              </a:spcBef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Jobs in Sumer</a:t>
            </a:r>
          </a:p>
          <a:p>
            <a:pPr algn="l">
              <a:lnSpc>
                <a:spcPts val="5240"/>
              </a:lnSpc>
              <a:spcBef>
                <a:spcPct val="0"/>
              </a:spcBef>
            </a:pPr>
          </a:p>
          <a:p>
            <a:pPr algn="l" marL="808223" indent="-404111" lvl="1">
              <a:lnSpc>
                <a:spcPts val="5240"/>
              </a:lnSpc>
              <a:buFont typeface="Arial"/>
              <a:buChar char="•"/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Farmers: Grew food like barley, wheat, and dates for the city</a:t>
            </a:r>
          </a:p>
          <a:p>
            <a:pPr algn="l">
              <a:lnSpc>
                <a:spcPts val="5240"/>
              </a:lnSpc>
            </a:pPr>
          </a:p>
          <a:p>
            <a:pPr algn="l" marL="808223" indent="-404111" lvl="1">
              <a:lnSpc>
                <a:spcPts val="5240"/>
              </a:lnSpc>
              <a:buFont typeface="Arial"/>
              <a:buChar char="•"/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Scribes: Kept records of trades and harvests on clay tablets</a:t>
            </a:r>
          </a:p>
          <a:p>
            <a:pPr algn="l">
              <a:lnSpc>
                <a:spcPts val="5240"/>
              </a:lnSpc>
            </a:pPr>
          </a:p>
          <a:p>
            <a:pPr algn="l" marL="808223" indent="-404111" lvl="1">
              <a:lnSpc>
                <a:spcPts val="5240"/>
              </a:lnSpc>
              <a:buFont typeface="Arial"/>
              <a:buChar char="•"/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Merchants: Traded goods with other cities</a:t>
            </a:r>
          </a:p>
          <a:p>
            <a:pPr algn="l">
              <a:lnSpc>
                <a:spcPts val="5240"/>
              </a:lnSpc>
            </a:pPr>
          </a:p>
          <a:p>
            <a:pPr algn="l" marL="808223" indent="-404111" lvl="1">
              <a:lnSpc>
                <a:spcPts val="5240"/>
              </a:lnSpc>
              <a:buFont typeface="Arial"/>
              <a:buChar char="•"/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Craftspeople: Made tools, pottery, and cloth</a:t>
            </a:r>
          </a:p>
          <a:p>
            <a:pPr algn="l">
              <a:lnSpc>
                <a:spcPts val="5240"/>
              </a:lnSpc>
            </a:pPr>
          </a:p>
          <a:p>
            <a:pPr algn="l" marL="808223" indent="-404111" lvl="1">
              <a:lnSpc>
                <a:spcPts val="5240"/>
              </a:lnSpc>
              <a:buFont typeface="Arial"/>
              <a:buChar char="•"/>
            </a:pPr>
            <a:r>
              <a:rPr lang="en-US" sz="37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Priests: Offered food and gifts to gods at ziggurats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22959" y="2186359"/>
            <a:ext cx="14332288" cy="612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162"/>
              </a:lnSpc>
              <a:spcBef>
                <a:spcPct val="0"/>
              </a:spcBef>
            </a:pPr>
            <a:r>
              <a:rPr lang="en-US" sz="58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Religion</a:t>
            </a:r>
          </a:p>
          <a:p>
            <a:pPr algn="l">
              <a:lnSpc>
                <a:spcPts val="8162"/>
              </a:lnSpc>
              <a:spcBef>
                <a:spcPct val="0"/>
              </a:spcBef>
            </a:pPr>
          </a:p>
          <a:p>
            <a:pPr algn="l" marL="1258722" indent="-629361" lvl="1">
              <a:lnSpc>
                <a:spcPts val="8162"/>
              </a:lnSpc>
              <a:buFont typeface="Arial"/>
              <a:buChar char="•"/>
            </a:pPr>
            <a:r>
              <a:rPr lang="en-US" sz="58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Each city-state had its own main god</a:t>
            </a:r>
          </a:p>
          <a:p>
            <a:pPr algn="l" marL="1258722" indent="-629361" lvl="1">
              <a:lnSpc>
                <a:spcPts val="8162"/>
              </a:lnSpc>
              <a:buFont typeface="Arial"/>
              <a:buChar char="•"/>
            </a:pPr>
            <a:r>
              <a:rPr lang="en-US" sz="58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Built ziggurats as religious centers</a:t>
            </a:r>
          </a:p>
          <a:p>
            <a:pPr algn="l" marL="1258722" indent="-629361" lvl="1">
              <a:lnSpc>
                <a:spcPts val="8162"/>
              </a:lnSpc>
              <a:buFont typeface="Arial"/>
              <a:buChar char="•"/>
            </a:pPr>
            <a:r>
              <a:rPr lang="en-US" sz="58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Only priests were allowed inside the top of ziggurats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95504" y="1124995"/>
            <a:ext cx="14033514" cy="80331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07"/>
              </a:lnSpc>
              <a:spcBef>
                <a:spcPct val="0"/>
              </a:spcBef>
            </a:pP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Economy &amp; Trade</a:t>
            </a:r>
          </a:p>
          <a:p>
            <a:pPr algn="l">
              <a:lnSpc>
                <a:spcPts val="6407"/>
              </a:lnSpc>
              <a:spcBef>
                <a:spcPct val="0"/>
              </a:spcBef>
            </a:pPr>
          </a:p>
          <a:p>
            <a:pPr algn="l" marL="988090" indent="-494045" lvl="1">
              <a:lnSpc>
                <a:spcPts val="6407"/>
              </a:lnSpc>
              <a:spcBef>
                <a:spcPct val="0"/>
              </a:spcBef>
              <a:buFont typeface="Arial"/>
              <a:buChar char="•"/>
            </a:pP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Used barter system (trading goods directly for other goods)</a:t>
            </a: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Sometimes used silver as payment</a:t>
            </a:r>
          </a:p>
          <a:p>
            <a:pPr algn="l" marL="988090" indent="-494045" lvl="1">
              <a:lnSpc>
                <a:spcPts val="6407"/>
              </a:lnSpc>
              <a:buFont typeface="Arial"/>
              <a:buChar char="•"/>
            </a:pP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Transported goods mainly by boats along rivers and seas</a:t>
            </a:r>
          </a:p>
          <a:p>
            <a:pPr algn="l">
              <a:lnSpc>
                <a:spcPts val="6407"/>
              </a:lnSpc>
            </a:pPr>
          </a:p>
          <a:p>
            <a:pPr algn="l" marL="988090" indent="-494045" lvl="1">
              <a:lnSpc>
                <a:spcPts val="6407"/>
              </a:lnSpc>
              <a:buFont typeface="Arial"/>
              <a:buChar char="•"/>
            </a:pP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Traded food, cloth, pottery, metal tools</a:t>
            </a:r>
          </a:p>
          <a:p>
            <a:pPr algn="l" marL="988090" indent="-494045" lvl="1">
              <a:lnSpc>
                <a:spcPts val="6407"/>
              </a:lnSpc>
              <a:buFont typeface="Arial"/>
              <a:buChar char="•"/>
            </a:pPr>
            <a:r>
              <a:rPr lang="en-US" sz="457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Clay tablets recorded trades and debts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183967" y="584379"/>
            <a:ext cx="11618633" cy="8852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95"/>
              </a:lnSpc>
              <a:spcBef>
                <a:spcPct val="0"/>
              </a:spcBef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Akkadian Empire</a:t>
            </a:r>
          </a:p>
          <a:p>
            <a:pPr algn="l">
              <a:lnSpc>
                <a:spcPts val="5395"/>
              </a:lnSpc>
              <a:spcBef>
                <a:spcPct val="0"/>
              </a:spcBef>
            </a:pPr>
          </a:p>
          <a:p>
            <a:pPr algn="l" marL="832119" indent="-416059" lvl="1">
              <a:lnSpc>
                <a:spcPts val="5395"/>
              </a:lnSpc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Created by Sargon the Great around 2300 BC</a:t>
            </a:r>
          </a:p>
          <a:p>
            <a:pPr algn="l">
              <a:lnSpc>
                <a:spcPts val="5395"/>
              </a:lnSpc>
            </a:pPr>
          </a:p>
          <a:p>
            <a:pPr algn="l" marL="832119" indent="-416059" lvl="1">
              <a:lnSpc>
                <a:spcPts val="5395"/>
              </a:lnSpc>
              <a:spcBef>
                <a:spcPct val="0"/>
              </a:spcBef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Lasted about 200 years</a:t>
            </a:r>
          </a:p>
          <a:p>
            <a:pPr algn="l">
              <a:lnSpc>
                <a:spcPts val="5395"/>
              </a:lnSpc>
              <a:spcBef>
                <a:spcPct val="0"/>
              </a:spcBef>
            </a:pPr>
          </a:p>
          <a:p>
            <a:pPr algn="l" marL="832119" indent="-416059" lvl="1">
              <a:lnSpc>
                <a:spcPts val="5395"/>
              </a:lnSpc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One of the first big empires in history</a:t>
            </a:r>
          </a:p>
          <a:p>
            <a:pPr algn="l">
              <a:lnSpc>
                <a:spcPts val="5395"/>
              </a:lnSpc>
            </a:pPr>
          </a:p>
          <a:p>
            <a:pPr algn="l" marL="832119" indent="-416059" lvl="1">
              <a:lnSpc>
                <a:spcPts val="5395"/>
              </a:lnSpc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Covered much of the Middle East</a:t>
            </a:r>
          </a:p>
          <a:p>
            <a:pPr algn="l">
              <a:lnSpc>
                <a:spcPts val="5395"/>
              </a:lnSpc>
            </a:pPr>
          </a:p>
          <a:p>
            <a:pPr algn="l" marL="832119" indent="-416059" lvl="1">
              <a:lnSpc>
                <a:spcPts val="5395"/>
              </a:lnSpc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Helped spread ideas and culture</a:t>
            </a:r>
          </a:p>
          <a:p>
            <a:pPr algn="l">
              <a:lnSpc>
                <a:spcPts val="5395"/>
              </a:lnSpc>
            </a:pPr>
          </a:p>
          <a:p>
            <a:pPr algn="l" marL="832119" indent="-416059" lvl="1">
              <a:lnSpc>
                <a:spcPts val="5395"/>
              </a:lnSpc>
              <a:buFont typeface="Arial"/>
              <a:buChar char="•"/>
            </a:pPr>
            <a:r>
              <a:rPr lang="en-US" sz="385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United many different peoples under one rule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DAG5B4eT7OQ</dc:identifier>
  <dcterms:modified xsi:type="dcterms:W3CDTF">2011-08-01T06:04:30Z</dcterms:modified>
  <cp:revision>1</cp:revision>
  <dc:title>Mesopotamia: Land between the rivers (Tigris and Euphrates) Irrigation: Ditches built to bring water to crops during dry times Cuneiform: Sumerian writing system using wedge-shaped marks on clay tablets Ziggurat: Huge, layered temple in the center of each</dc:title>
</cp:coreProperties>
</file>